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6" r:id="rId20"/>
    <p:sldId id="275" r:id="rId21"/>
    <p:sldId id="274" r:id="rId22"/>
    <p:sldId id="277" r:id="rId23"/>
    <p:sldId id="278" r:id="rId24"/>
    <p:sldId id="273" r:id="rId25"/>
    <p:sldId id="280"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1"/>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F85FE77A-DEE1-42EA-B550-F5E63961F6FE}" type="datetimeFigureOut">
              <a:rPr lang="el-GR" smtClean="0"/>
              <a:pPr/>
              <a:t>11/6/2017</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3AE0FC45-B64E-40C0-809D-FA7BD566B93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30"/>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F85FE77A-DEE1-42EA-B550-F5E63961F6FE}" type="datetimeFigureOut">
              <a:rPr lang="el-GR" smtClean="0"/>
              <a:pPr/>
              <a:t>11/6/2017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4" y="274641"/>
            <a:ext cx="1777471"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F85FE77A-DEE1-42EA-B550-F5E63961F6FE}" type="datetimeFigureOut">
              <a:rPr lang="el-GR" smtClean="0"/>
              <a:pPr/>
              <a:t>11/6/2017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F85FE77A-DEE1-42EA-B550-F5E63961F6FE}" type="datetimeFigureOut">
              <a:rPr lang="el-GR" smtClean="0"/>
              <a:pPr/>
              <a:t>11/6/2017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F85FE77A-DEE1-42EA-B550-F5E63961F6FE}" type="datetimeFigureOut">
              <a:rPr lang="el-GR" smtClean="0"/>
              <a:pPr/>
              <a:t>11/6/2017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F85FE77A-DEE1-42EA-B550-F5E63961F6FE}" type="datetimeFigureOut">
              <a:rPr lang="el-GR" smtClean="0"/>
              <a:pPr/>
              <a:t>11/6/2017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F85FE77A-DEE1-42EA-B550-F5E63961F6FE}" type="datetimeFigureOut">
              <a:rPr lang="el-GR" smtClean="0"/>
              <a:pPr/>
              <a:t>11/6/2017</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F85FE77A-DEE1-42EA-B550-F5E63961F6FE}" type="datetimeFigureOut">
              <a:rPr lang="el-GR" smtClean="0"/>
              <a:pPr/>
              <a:t>11/6/2017</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F85FE77A-DEE1-42EA-B550-F5E63961F6FE}" type="datetimeFigureOut">
              <a:rPr lang="el-GR" smtClean="0"/>
              <a:pPr/>
              <a:t>11/6/2017</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F85FE77A-DEE1-42EA-B550-F5E63961F6FE}" type="datetimeFigureOut">
              <a:rPr lang="el-GR" smtClean="0"/>
              <a:pPr/>
              <a:t>11/6/2017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3AE0FC45-B64E-40C0-809D-FA7BD566B93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F85FE77A-DEE1-42EA-B550-F5E63961F6FE}" type="datetimeFigureOut">
              <a:rPr lang="el-GR" smtClean="0"/>
              <a:pPr/>
              <a:t>11/6/2017</a:t>
            </a:fld>
            <a:endParaRPr lang="el-GR"/>
          </a:p>
        </p:txBody>
      </p:sp>
      <p:sp>
        <p:nvSpPr>
          <p:cNvPr id="6" name="5 - Θέση υποσέλιδου"/>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3AE0FC45-B64E-40C0-809D-FA7BD566B93E}" type="slidenum">
              <a:rPr lang="el-GR" smtClean="0"/>
              <a:pPr/>
              <a:t>‹#›</a:t>
            </a:fld>
            <a:endParaRPr lang="el-GR"/>
          </a:p>
        </p:txBody>
      </p:sp>
      <p:sp>
        <p:nvSpPr>
          <p:cNvPr id="2" name="1 - Τίτλος"/>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85FE77A-DEE1-42EA-B550-F5E63961F6FE}" type="datetimeFigureOut">
              <a:rPr lang="el-GR" smtClean="0"/>
              <a:pPr/>
              <a:t>11/6/2017</a:t>
            </a:fld>
            <a:endParaRPr lang="el-GR"/>
          </a:p>
        </p:txBody>
      </p:sp>
      <p:sp>
        <p:nvSpPr>
          <p:cNvPr id="22" name="21 - Θέση υποσέλιδου"/>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E0FC45-B64E-40C0-809D-FA7BD566B93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n-US" sz="2400" dirty="0" smtClean="0"/>
              <a:t>O </a:t>
            </a:r>
            <a:r>
              <a:rPr lang="el-GR" sz="2400" dirty="0" smtClean="0"/>
              <a:t>ΡΟΛΟΣ ΤΟΥ ΔΑΣΚΑΛΟΥ Σ’ ΕΝΑ ΣΧΟΛΕΙΟ ΠΟΥ ΣΥΝΕΧΩΣ ΑΛΛΑΖΕΙ   </a:t>
            </a:r>
            <a:r>
              <a:rPr lang="en-US" sz="2400" dirty="0" smtClean="0"/>
              <a:t>  </a:t>
            </a:r>
            <a:endParaRPr lang="el-GR" sz="2400" dirty="0"/>
          </a:p>
        </p:txBody>
      </p:sp>
      <p:sp>
        <p:nvSpPr>
          <p:cNvPr id="3" name="2 - Υπότιτλος"/>
          <p:cNvSpPr>
            <a:spLocks noGrp="1"/>
          </p:cNvSpPr>
          <p:nvPr>
            <p:ph type="subTitle" idx="1"/>
          </p:nvPr>
        </p:nvSpPr>
        <p:spPr/>
        <p:txBody>
          <a:bodyPr>
            <a:normAutofit/>
          </a:bodyPr>
          <a:lstStyle/>
          <a:p>
            <a:r>
              <a:rPr lang="el-GR" sz="2800" dirty="0" smtClean="0"/>
              <a:t>ΔΙΑΚΟΓΕΩΡΓΙΟΥ ΑΡΧΟΝΤΟΥΛΑ</a:t>
            </a:r>
          </a:p>
          <a:p>
            <a:r>
              <a:rPr lang="el-GR" sz="2800" dirty="0" smtClean="0"/>
              <a:t>ΣΧΟΛΙΚΗ ΣΥΜΒΟΥΛΟΣ</a:t>
            </a:r>
            <a:endParaRPr lang="el-GR"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pPr algn="just"/>
            <a:r>
              <a:rPr lang="el-GR" dirty="0" smtClean="0"/>
              <a:t>Η πολιτική αυτή ακολουθήθηκε στη δεκαετία του 1980 παίρνοντας και διάφορες ονομασίες, όπως πολυπολιτισμική πολιτική, αντιρατσιστική κ.ά. Στη δεκαετία του 1990 το Συμβούλιο της Ευρώπης και η </a:t>
            </a:r>
            <a:r>
              <a:rPr lang="en-US" dirty="0" smtClean="0"/>
              <a:t>Unesco </a:t>
            </a:r>
            <a:r>
              <a:rPr lang="el-GR" dirty="0" smtClean="0"/>
              <a:t>προτείνουν τη </a:t>
            </a:r>
            <a:r>
              <a:rPr lang="el-GR" b="1" dirty="0" smtClean="0"/>
              <a:t>Διαπολιτισμική Εκπαίδευση</a:t>
            </a:r>
            <a:r>
              <a:rPr lang="el-GR" dirty="0" smtClean="0"/>
              <a:t>. Σύμφωνα με αυτή η εκπαίδευση των μεταναστών σε μια χώρα οφείλει να λάβει υπόψη της τις εμπειρίες και τα βιώματα των μαθητών που προέρχονται από διαφορετικές εθνοτικές ή πολιτισμικές ομάδες, να σέβεται τις διαφορές, να εργαστεί συστηματικά  για τον περιορισμό των κοινωνικών διαφορών, των στερεοτύπων και των προκαταλήψεων, ώστε η επικοινωνία των μαθητών που προέρχονται από διάφορες εθνοτικές ή πολιτισμικές ομάδες να είναι εύκολη και δημιουργική.        </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pPr algn="just">
              <a:buNone/>
            </a:pPr>
            <a:r>
              <a:rPr lang="el-GR" dirty="0" smtClean="0"/>
              <a:t>Ειδικότερα η πολιτική αυτή αποσκοπούσε, ώστε στα σχολεία κάθε χώρας:</a:t>
            </a:r>
          </a:p>
          <a:p>
            <a:pPr algn="just">
              <a:buFont typeface="Arial" pitchFamily="34" charset="0"/>
              <a:buChar char="•"/>
            </a:pPr>
            <a:r>
              <a:rPr lang="el-GR" dirty="0" smtClean="0"/>
              <a:t>Η συνύπαρξη να είναι αρμονική και ανεξάρτητη από το χρώμα, τη γλώσσα, τη θρησκεία και τον πολιτισμό των μαθητών.</a:t>
            </a:r>
          </a:p>
          <a:p>
            <a:pPr algn="just">
              <a:buFont typeface="Arial" pitchFamily="34" charset="0"/>
              <a:buChar char="•"/>
            </a:pPr>
            <a:r>
              <a:rPr lang="el-GR" dirty="0" smtClean="0"/>
              <a:t>Η αλληλοεκτίμηση, η αλληλοκατανόηση και αλληλοαποδοχή να εξασφαλίζεται στο μεγαλύτερο δυνατό βαθμό. </a:t>
            </a:r>
          </a:p>
          <a:p>
            <a:pPr algn="just">
              <a:buFont typeface="Arial" pitchFamily="34" charset="0"/>
              <a:buChar char="•"/>
            </a:pPr>
            <a:r>
              <a:rPr lang="el-GR" dirty="0" smtClean="0"/>
              <a:t>Η εθνική και πολιτισμική ετερότητα να γίνεται σεβαστή και να αναγορευτεί σε δικαίωμα και όχι σε προνόμιο μερικών μόνο μαθητών.   </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pPr algn="just">
              <a:buFont typeface="Arial" pitchFamily="34" charset="0"/>
              <a:buChar char="•"/>
            </a:pPr>
            <a:r>
              <a:rPr lang="el-GR" dirty="0" smtClean="0"/>
              <a:t>Οι ρατσιστικές τάσεις και οι προκαταλήψεις</a:t>
            </a:r>
            <a:r>
              <a:rPr lang="en-US" dirty="0" smtClean="0"/>
              <a:t> </a:t>
            </a:r>
            <a:r>
              <a:rPr lang="el-GR" dirty="0" smtClean="0"/>
              <a:t>να περιοριστούν στον ελάχιστο βαθμό, αν δεν μπορούν αν εκλείψουν.</a:t>
            </a:r>
          </a:p>
          <a:p>
            <a:pPr algn="just">
              <a:buFont typeface="Arial" pitchFamily="34" charset="0"/>
              <a:buChar char="•"/>
            </a:pPr>
            <a:r>
              <a:rPr lang="el-GR" dirty="0" smtClean="0"/>
              <a:t>Η παροχή ίσων ευκαιριών στην εκπαίδευση, στην εργασία, στην οικονομία να μην είναι μόνο θεωρητική διακήρυξη αλλά και πράξη.</a:t>
            </a:r>
          </a:p>
          <a:p>
            <a:pPr algn="just">
              <a:buFont typeface="Arial" pitchFamily="34" charset="0"/>
              <a:buChar char="•"/>
            </a:pPr>
            <a:r>
              <a:rPr lang="el-GR" dirty="0" smtClean="0"/>
              <a:t>Οι επιδράσεις της ιστορίας, της κουλτούρας και του πολιτισμού, γενικότερα, των διαφόρων εθνικών μειονοτήτων να γονιμοποιούν τον αντίστοιχο τρόπο ζωής των κατοίκων της χώρας υποδοχής μα τον καλλίτερο δυνατό τρόπο.           </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buNone/>
            </a:pPr>
            <a:r>
              <a:rPr lang="el-GR" dirty="0" smtClean="0"/>
              <a:t>Το σχολείο είναι ένας από τους σημαντικότερους θεσμούς που έχει επινοήσει ο άνθρωπος. Σε κάθε χώρα έχει τη δική του δυναμική και προσπαθεί να εξυπηρετεί βασικούς σκοπούς. Στην Ελλάδα οι σκοποί που επιδιώκουν να πετύχουν τα σχολεία της Γενικής Εκπαίδευσης θα μπορούσαν να συνοψιστούν στους ακόλουθους:  </a:t>
            </a:r>
            <a:endParaRPr lang="el-GR" dirty="0"/>
          </a:p>
        </p:txBody>
      </p:sp>
      <p:sp>
        <p:nvSpPr>
          <p:cNvPr id="3" name="2 - Τίτλος"/>
          <p:cNvSpPr>
            <a:spLocks noGrp="1"/>
          </p:cNvSpPr>
          <p:nvPr>
            <p:ph type="title"/>
          </p:nvPr>
        </p:nvSpPr>
        <p:spPr/>
        <p:txBody>
          <a:bodyPr/>
          <a:lstStyle/>
          <a:p>
            <a:pPr algn="ctr"/>
            <a:r>
              <a:rPr lang="el-GR" dirty="0" smtClean="0"/>
              <a:t>ΤΟ ΣΧΟΛΕΙΟ ΩΣ ΘΕΣΜΟΣ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0000" lnSpcReduction="20000"/>
          </a:bodyPr>
          <a:lstStyle/>
          <a:p>
            <a:pPr algn="just"/>
            <a:r>
              <a:rPr lang="el-GR" dirty="0" smtClean="0"/>
              <a:t>Να αποκτήσουν οι μαθητές γνώσεις, ικανότητες και δεξιότητες χρήσιμες για τη σχολική και μετασχολική τους σταδιοδρομία. </a:t>
            </a:r>
          </a:p>
          <a:p>
            <a:pPr algn="just"/>
            <a:r>
              <a:rPr lang="el-GR" dirty="0" smtClean="0"/>
              <a:t>Να ενταχθούν ομαλά στο ευρύτερο κοινωνικό σύνολο στο οποίο θα ζήσουν.</a:t>
            </a:r>
          </a:p>
          <a:p>
            <a:pPr algn="just"/>
            <a:r>
              <a:rPr lang="el-GR" dirty="0" smtClean="0"/>
              <a:t>Να σκέφτονται ορθά, να προβληματίζονται και να είναι σε θέση να αναζητούν λύσεις στα ποικίλα προβλήματα τους. </a:t>
            </a:r>
          </a:p>
          <a:p>
            <a:pPr algn="just"/>
            <a:r>
              <a:rPr lang="el-GR" dirty="0" smtClean="0"/>
              <a:t>Να απαλλαγούν από προλήψεις και δεισιδαιμονίες.</a:t>
            </a:r>
          </a:p>
          <a:p>
            <a:pPr algn="just"/>
            <a:r>
              <a:rPr lang="el-GR" dirty="0" smtClean="0"/>
              <a:t>Να μπορούν να επικοινωνούν με τους άλλους συνανθρώπους τους με άνεση και χωρίς ιδιοτέλεια.</a:t>
            </a:r>
          </a:p>
          <a:p>
            <a:pPr algn="just"/>
            <a:r>
              <a:rPr lang="el-GR" dirty="0" smtClean="0"/>
              <a:t>Να σέβονται τους άλλους και κυρίως την ετερότητα.</a:t>
            </a:r>
          </a:p>
          <a:p>
            <a:pPr algn="just"/>
            <a:r>
              <a:rPr lang="el-GR" dirty="0" smtClean="0"/>
              <a:t>Να γνωρίσουν την ιστορία, την παράδοση αλλά και τις αξίες της χώρας τους καθώς και άλλων χωρών, ιδιαίτερα αυτών από τις οποίες  προέρχονται τα άτομα με τα οποία ζουν μαζί, επικοινωνούν και συναλλάσσονται.        </a:t>
            </a:r>
            <a:endParaRPr lang="el-GR" dirty="0"/>
          </a:p>
        </p:txBody>
      </p:sp>
      <p:sp>
        <p:nvSpPr>
          <p:cNvPr id="3" name="2 - Τίτλος"/>
          <p:cNvSpPr>
            <a:spLocks noGrp="1"/>
          </p:cNvSpPr>
          <p:nvPr>
            <p:ph type="title"/>
          </p:nvPr>
        </p:nvSpPr>
        <p:spPr/>
        <p:txBody>
          <a:bodyPr/>
          <a:lstStyle/>
          <a:p>
            <a:pPr algn="ctr"/>
            <a:r>
              <a:rPr lang="el-GR" dirty="0" smtClean="0"/>
              <a:t>ΤΟ ΣΧΟΛΕΙΟ ΩΣ ΘΕΣΜΟΣ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pPr algn="just"/>
            <a:r>
              <a:rPr lang="el-GR" dirty="0" smtClean="0"/>
              <a:t>Ο ρόλος του σύγχρονου εκπαιδευτικού  στο σχολείο σήμερα είναι πολύ σημαντικός. Αμερικανός παιδοψυχολόγος με μακρόχρονη θητεία στην Εκπαίδευση υποστήριξε μεταξύ άλλων τα ακόλουθα:</a:t>
            </a:r>
          </a:p>
          <a:p>
            <a:pPr algn="just">
              <a:lnSpc>
                <a:spcPct val="90000"/>
              </a:lnSpc>
            </a:pPr>
            <a:r>
              <a:rPr lang="el-GR" dirty="0" smtClean="0"/>
              <a:t>Ως δάσκαλος έχω στα χέρια μου τρομακτική δύναμη: </a:t>
            </a:r>
          </a:p>
          <a:p>
            <a:pPr algn="just">
              <a:lnSpc>
                <a:spcPct val="90000"/>
              </a:lnSpc>
            </a:pPr>
            <a:r>
              <a:rPr lang="el-GR" dirty="0" smtClean="0"/>
              <a:t>Μπορώ να κάνω τη ζωή ενός παιδιού θλιβερή ή χαρούμενη. Μπορώ να γίνω όργανο βασανισμού ή εργαλείο έμπνευσης. Μπορώ να ταπεινώσω ή να αστειευτώ, να ανοίξω ή να επουλώσω πληγές.</a:t>
            </a:r>
          </a:p>
          <a:p>
            <a:pPr algn="just">
              <a:lnSpc>
                <a:spcPct val="90000"/>
              </a:lnSpc>
            </a:pPr>
            <a:r>
              <a:rPr lang="el-GR" dirty="0" smtClean="0"/>
              <a:t>Οι παραπάνω απόψεις πέραν από την όποια της υπερβολή που τις διακρίνει επισημαίνουν με σαφήνεια πόσο σημαντικός είναι  ο ρόλος του εκπαιδευτικού στο σχολείο για την ψυχοσωματική ανάπτυξη και την εξέλιξη του μαθητή, την ανάπτυξη της προσωπικότητάς του και την κοινωνικοποίησή του. </a:t>
            </a:r>
          </a:p>
          <a:p>
            <a:pPr algn="just">
              <a:lnSpc>
                <a:spcPct val="90000"/>
              </a:lnSpc>
            </a:pPr>
            <a:endParaRPr lang="el-GR" b="1" dirty="0" smtClean="0"/>
          </a:p>
          <a:p>
            <a:endParaRPr lang="el-GR" dirty="0"/>
          </a:p>
        </p:txBody>
      </p:sp>
      <p:sp>
        <p:nvSpPr>
          <p:cNvPr id="3" name="2 - Τίτλος"/>
          <p:cNvSpPr>
            <a:spLocks noGrp="1"/>
          </p:cNvSpPr>
          <p:nvPr>
            <p:ph type="title"/>
          </p:nvPr>
        </p:nvSpPr>
        <p:spPr/>
        <p:txBody>
          <a:bodyPr>
            <a:normAutofit fontScale="90000"/>
          </a:bodyPr>
          <a:lstStyle/>
          <a:p>
            <a:pPr algn="ctr"/>
            <a:r>
              <a:rPr lang="el-GR" dirty="0" smtClean="0"/>
              <a:t>Ο ΡΟΛΟΣ ΤΟΥ ΔΑΣΚΑΛΟΥ ΣΤΟ ΣΥΓΧΡΟΝΟ ΣΧΟΛΕΙΟ</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r>
              <a:rPr lang="el-GR" dirty="0" smtClean="0"/>
              <a:t>Το ρόλο του σημερινού εκπαιδευτικού  στο σχολείο θα μπορούσαμε να τον εστιάσουμε στα παρακάτω σημεία:</a:t>
            </a:r>
          </a:p>
          <a:p>
            <a:pPr algn="just"/>
            <a:r>
              <a:rPr lang="el-GR" dirty="0" smtClean="0"/>
              <a:t>Στη γλωσσική ανάπτυξη και την εξέλιξη των παιδιών με τέσσερις παραμέτρους: την ακρόαση και κατανόηση, την ομιλία, την ανάγνωση και τη γραπτή έκφραση</a:t>
            </a:r>
          </a:p>
          <a:p>
            <a:pPr algn="just"/>
            <a:r>
              <a:rPr lang="el-GR" sz="2800" dirty="0" smtClean="0"/>
              <a:t>Στη δημιουργία κινήτρων για όλους τους μαθητές ώστε να αυξήσουν τα ενδιαφέροντα τους για τη μάθηση.</a:t>
            </a:r>
            <a:endParaRPr lang="el-GR" dirty="0"/>
          </a:p>
        </p:txBody>
      </p:sp>
      <p:sp>
        <p:nvSpPr>
          <p:cNvPr id="3" name="2 - Τίτλος"/>
          <p:cNvSpPr>
            <a:spLocks noGrp="1"/>
          </p:cNvSpPr>
          <p:nvPr>
            <p:ph type="title"/>
          </p:nvPr>
        </p:nvSpPr>
        <p:spPr/>
        <p:txBody>
          <a:bodyPr>
            <a:normAutofit fontScale="90000"/>
          </a:bodyPr>
          <a:lstStyle/>
          <a:p>
            <a:pPr algn="ctr"/>
            <a:r>
              <a:rPr lang="el-GR" dirty="0" smtClean="0"/>
              <a:t>Ο ΡΟΛΟΣ ΤΟΥ ΔΑΣΚΑΛΟΥ ΣΤΟ ΣΥΓΧΡΟΝΟ ΣΧΟΛΕΙΟ</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lnSpc>
                <a:spcPct val="80000"/>
              </a:lnSpc>
            </a:pPr>
            <a:r>
              <a:rPr lang="el-GR" sz="2400" dirty="0" smtClean="0"/>
              <a:t>Στην εξασφάλιση ενός φιλικού , ζεστού και δημιουργικού κλίματος ώστε όλοι οι μαθητές να αισθάνονται άνετα, να εκφράζουν τις απόψεις του ελεύθερα.</a:t>
            </a:r>
          </a:p>
          <a:p>
            <a:pPr algn="just">
              <a:lnSpc>
                <a:spcPct val="80000"/>
              </a:lnSpc>
            </a:pPr>
            <a:r>
              <a:rPr lang="el-GR" sz="2400" dirty="0" smtClean="0"/>
              <a:t>Στην άσκηση των μαθητών να θέτουν σκοπούς στη ζωή τους.</a:t>
            </a:r>
          </a:p>
          <a:p>
            <a:pPr algn="just">
              <a:lnSpc>
                <a:spcPct val="80000"/>
              </a:lnSpc>
            </a:pPr>
            <a:r>
              <a:rPr lang="el-GR" sz="2400" dirty="0" smtClean="0"/>
              <a:t>Στην αποδοτική επικοινωνία με τους άλλους  συμμαθητές τους</a:t>
            </a:r>
          </a:p>
          <a:p>
            <a:pPr algn="just">
              <a:lnSpc>
                <a:spcPct val="80000"/>
              </a:lnSpc>
            </a:pPr>
            <a:r>
              <a:rPr lang="el-GR" sz="2400" dirty="0" smtClean="0"/>
              <a:t>Στο να καταστούν υπεύθυνα άτομα για τις πράξεις και τις ενέργειές τους.</a:t>
            </a:r>
          </a:p>
          <a:p>
            <a:endParaRPr lang="el-GR" dirty="0"/>
          </a:p>
        </p:txBody>
      </p:sp>
      <p:sp>
        <p:nvSpPr>
          <p:cNvPr id="3" name="2 - Τίτλος"/>
          <p:cNvSpPr>
            <a:spLocks noGrp="1"/>
          </p:cNvSpPr>
          <p:nvPr>
            <p:ph type="title"/>
          </p:nvPr>
        </p:nvSpPr>
        <p:spPr/>
        <p:txBody>
          <a:bodyPr>
            <a:normAutofit fontScale="90000"/>
          </a:bodyPr>
          <a:lstStyle/>
          <a:p>
            <a:pPr algn="ctr"/>
            <a:r>
              <a:rPr lang="el-GR" dirty="0" smtClean="0"/>
              <a:t>Ο ΡΟΛΟΣ ΤΟΥ ΔΑΣΚΑΛΟΥ ΣΤΟ ΣΥΓΧΡΟΝΟ ΣΧΟΛΕΙΟ</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pPr algn="just"/>
            <a:r>
              <a:rPr lang="el-GR" sz="2400" dirty="0" smtClean="0"/>
              <a:t>Προκειμένου οι εκπαιδευτικοί να εφαρμόσουν αποτελεσματικούς τρόπους διδασκαλίας μέσα σε ένα περιβάλλον </a:t>
            </a:r>
            <a:r>
              <a:rPr lang="el-GR" sz="2400" b="1" dirty="0" smtClean="0"/>
              <a:t>πολιτισμικής ετερότητας</a:t>
            </a:r>
            <a:r>
              <a:rPr lang="el-GR" sz="2400" dirty="0" smtClean="0"/>
              <a:t>, θα πρέπει να επαναπροσδιορίσουν το ρόλο τους, τόσο σε ατομικό όσο και σε συλλογικό επίπεδο. Τα σχολεία είναι «θεσμοί μάθησης που για να ανταποκριθούν αποτελεσματικά στην αποστολή τους, χρειάζεται να προσαρμοστούν στις συνεχώς μεταβαλλόμενες δημογραφικές και κοινωνικές συνθήκες. </a:t>
            </a:r>
          </a:p>
          <a:p>
            <a:pPr algn="just">
              <a:buNone/>
            </a:pPr>
            <a:endParaRPr lang="el-GR" sz="2400" dirty="0" smtClean="0"/>
          </a:p>
          <a:p>
            <a:pPr algn="just"/>
            <a:r>
              <a:rPr lang="el-GR" dirty="0" smtClean="0"/>
              <a:t>Προϋπόθεση για την αποτελεσματική διδασκαλία αποτελεί το να είναι οι εκπαιδευτικοί ενημερωμένοι για τη σχετική έρευνα και θεωρία και να αναλαμβάνουν την ευθύνη, που τους αναλογεί σχετικά με την εφαρμογή των κατάλληλων διδακτικών πρακτικών που θα ανταποκρίνονται στις γλωσσικές και μαθησιακές ανάγκες των μαθητών τους.</a:t>
            </a:r>
          </a:p>
          <a:p>
            <a:endParaRPr lang="el-GR" dirty="0"/>
          </a:p>
        </p:txBody>
      </p:sp>
      <p:sp>
        <p:nvSpPr>
          <p:cNvPr id="3" name="2 - Τίτλος"/>
          <p:cNvSpPr>
            <a:spLocks noGrp="1"/>
          </p:cNvSpPr>
          <p:nvPr>
            <p:ph type="title"/>
          </p:nvPr>
        </p:nvSpPr>
        <p:spPr/>
        <p:txBody>
          <a:bodyPr>
            <a:normAutofit fontScale="90000"/>
          </a:bodyPr>
          <a:lstStyle/>
          <a:p>
            <a:pPr algn="ctr"/>
            <a:r>
              <a:rPr lang="el-GR" dirty="0" smtClean="0"/>
              <a:t>Ο ΡΟΛΟΣ ΤΟΥ ΔΑΣΚΑΛΟΥ ΣΤΟ ΣΥΓΧΡΟΝΟ ΣΧΟΛΕΙΟ</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lnSpc>
                <a:spcPct val="80000"/>
              </a:lnSpc>
            </a:pPr>
            <a:r>
              <a:rPr lang="el-GR" sz="2400" dirty="0" smtClean="0"/>
              <a:t>Οι εκπαιδευτικοί είναι απαραίτητο να παρέχουν ευκαιρίες ώστε τα παιδιά να κερδίζουν την προσοχή και να αισθάνονται σημαντικοί με αποδεκτούς τρόπους.</a:t>
            </a:r>
            <a:endParaRPr lang="el-GR" sz="2400" smtClean="0"/>
          </a:p>
          <a:p>
            <a:pPr algn="just">
              <a:lnSpc>
                <a:spcPct val="80000"/>
              </a:lnSpc>
              <a:buNone/>
            </a:pPr>
            <a:endParaRPr lang="el-GR" sz="2400" dirty="0" smtClean="0"/>
          </a:p>
          <a:p>
            <a:pPr algn="just">
              <a:lnSpc>
                <a:spcPct val="80000"/>
              </a:lnSpc>
            </a:pPr>
            <a:r>
              <a:rPr lang="el-GR" sz="2400" dirty="0" smtClean="0"/>
              <a:t>Να φροντίσουν ώστε κανένα παιδί να μην αισθάνεται απομονωμένο ή κοινωνικά απορριπτέο. Σε μερικές περιπτώσεις ίσως να είναι απαραίτητο να διδαχτούν βασικές κοινωνικές δεξιότητες τα παιδιά που δεν έχουν ποτέ διδαχτεί, όπως το πώς να συναναστρέφονται τους άλλους, ώστε να κερδίζουν την αποδοχή.</a:t>
            </a:r>
          </a:p>
        </p:txBody>
      </p:sp>
      <p:sp>
        <p:nvSpPr>
          <p:cNvPr id="3" name="2 - Τίτλος"/>
          <p:cNvSpPr>
            <a:spLocks noGrp="1"/>
          </p:cNvSpPr>
          <p:nvPr>
            <p:ph type="title"/>
          </p:nvPr>
        </p:nvSpPr>
        <p:spPr/>
        <p:txBody>
          <a:bodyPr>
            <a:normAutofit fontScale="90000"/>
          </a:bodyPr>
          <a:lstStyle/>
          <a:p>
            <a:pPr algn="ctr"/>
            <a:r>
              <a:rPr lang="el-GR" dirty="0" smtClean="0"/>
              <a:t>Ο ΡΟΛΟΣ ΤΟΥ ΔΑΣΚΑΛΟΥ ΣΤΟ ΣΥΓΧΡΟΝΟ ΣΧΟΛΕΙΟ</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Αποτέλεσμα εικόνας για αλλοδαποι μαθητες στα ελληνικα σχολεια"/>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pPr algn="just"/>
            <a:r>
              <a:rPr lang="el-GR" dirty="0" smtClean="0"/>
              <a:t>Ο σύγχρονος εκπαιδευτικός είναι μέλος μιας κοινότητας εκπαιδευτικών, γονέων, μαθητών και άλλων φορέων, οι οποίοι σχετίζονται με το διδακτικό και εκπαιδευτικό έργο και οι αποφάσεις θα πρέπει να λαμβάνονται από κοινού και όχι μόνο από ένα άτομο.</a:t>
            </a:r>
          </a:p>
          <a:p>
            <a:pPr algn="just">
              <a:buNone/>
            </a:pPr>
            <a:r>
              <a:rPr lang="el-GR" dirty="0" smtClean="0"/>
              <a:t> </a:t>
            </a:r>
          </a:p>
          <a:p>
            <a:pPr algn="just"/>
            <a:r>
              <a:rPr lang="el-GR" dirty="0" smtClean="0"/>
              <a:t>Ο σύγχρονος εκπαιδευτικός καλείται να λάβει υπόψη του ότι και οι φοιτούντες σήμερα στα σχολεία μαθητές δεν είναι παθητικοί δέκτες αλλά ενεργοί μέτοχοι στη διαδικασία της διδασκαλίας και της μάθησης αφού γνώσεις αποκτούν όχι μόνο από το σχολείο αλλά και μέσα από άλλα περιβάλλον</a:t>
            </a:r>
            <a:endParaRPr lang="el-GR" dirty="0"/>
          </a:p>
        </p:txBody>
      </p:sp>
      <p:sp>
        <p:nvSpPr>
          <p:cNvPr id="3" name="2 - Τίτλος"/>
          <p:cNvSpPr>
            <a:spLocks noGrp="1"/>
          </p:cNvSpPr>
          <p:nvPr>
            <p:ph type="title"/>
          </p:nvPr>
        </p:nvSpPr>
        <p:spPr/>
        <p:txBody>
          <a:bodyPr>
            <a:normAutofit fontScale="90000"/>
          </a:bodyPr>
          <a:lstStyle/>
          <a:p>
            <a:pPr algn="ctr"/>
            <a:r>
              <a:rPr lang="el-GR" dirty="0" smtClean="0"/>
              <a:t>Ο ΡΟΛΟΣ ΤΟΥ ΔΑΣΚΑΛΟΥ ΣΤΟ ΣΥΓΧΡΟΝΟ ΣΧΟΛΕΙΟ</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r>
              <a:rPr lang="el-GR" dirty="0" smtClean="0"/>
              <a:t>Η συνεκπαίδευση των μαθητών ελληνικής καταγωγής με άλλους μαθητές από διάφορες χώρες δεν μπορεί να αναγορευτεί σε μείζον εκπαιδευτικό πρόβλημα. Μπορεί να θεωρηθεί ότι η εκπαιδευτική διαδικασία να προχωρά με αργούς ρυθμούς λόγω των διαφορών των μαθητών στη γνώση και στη χρήση της γλώσσας. </a:t>
            </a:r>
          </a:p>
          <a:p>
            <a:endParaRPr lang="el-GR" dirty="0"/>
          </a:p>
        </p:txBody>
      </p:sp>
      <p:sp>
        <p:nvSpPr>
          <p:cNvPr id="3" name="2 - Τίτλος"/>
          <p:cNvSpPr>
            <a:spLocks noGrp="1"/>
          </p:cNvSpPr>
          <p:nvPr>
            <p:ph type="title"/>
          </p:nvPr>
        </p:nvSpPr>
        <p:spPr/>
        <p:txBody>
          <a:bodyPr>
            <a:normAutofit fontScale="90000"/>
          </a:bodyPr>
          <a:lstStyle/>
          <a:p>
            <a:pPr algn="ctr"/>
            <a:r>
              <a:rPr lang="el-GR" dirty="0" smtClean="0"/>
              <a:t>Ο ΡΟΛΟΣ ΤΟΥ ΔΑΣΚΑΛΟΥ ΣΤΟ ΣΥΓΧΡΟΝΟ ΣΧΟΛΕΙΟ</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pPr algn="just">
              <a:buNone/>
            </a:pPr>
            <a:r>
              <a:rPr lang="el-GR" dirty="0" smtClean="0"/>
              <a:t>Επιγραμματικά τα προβλήματα τα οποία φαίνεται ιδιαίτερα να απασχολούν σήμερα τους εκπαιδευτικούς στα σχολεία θα μπορούσαν να συνοψιστούν στα ακόλουθα:</a:t>
            </a:r>
          </a:p>
          <a:p>
            <a:pPr algn="just">
              <a:buFont typeface="Arial" pitchFamily="34" charset="0"/>
              <a:buChar char="•"/>
            </a:pPr>
            <a:r>
              <a:rPr lang="el-GR" dirty="0" smtClean="0"/>
              <a:t> Η διδασκαλία της νεοελληνικής ως μητρικής δεύτερης ξένης γλώσσας στη Γενική Εκπαίδευση.</a:t>
            </a:r>
          </a:p>
          <a:p>
            <a:pPr algn="just">
              <a:buFont typeface="Arial" pitchFamily="34" charset="0"/>
              <a:buChar char="•"/>
            </a:pPr>
            <a:r>
              <a:rPr lang="el-GR" dirty="0" smtClean="0"/>
              <a:t>Αλλόγλωσσοι μαθητές σε μονόγλωσσες τάξεις</a:t>
            </a:r>
          </a:p>
          <a:p>
            <a:pPr algn="just">
              <a:buFont typeface="Arial" pitchFamily="34" charset="0"/>
              <a:buChar char="•"/>
            </a:pPr>
            <a:r>
              <a:rPr lang="el-GR" dirty="0" smtClean="0"/>
              <a:t>Παραγωγή διδακτικού υλικού για τάξεις με ανομοιογένεια σε γνωστικό και γλωσσικό επίπεδο.</a:t>
            </a:r>
          </a:p>
          <a:p>
            <a:pPr algn="just">
              <a:buFont typeface="Arial" pitchFamily="34" charset="0"/>
              <a:buChar char="•"/>
            </a:pPr>
            <a:r>
              <a:rPr lang="el-GR" dirty="0" smtClean="0"/>
              <a:t>Επιπτώσεις της συνεκπαίδευσης γηγενών μαθητών με παιδιά αλλοδαπών και παλιννοστούντων στη μάθηση.</a:t>
            </a:r>
          </a:p>
          <a:p>
            <a:pPr algn="just">
              <a:buFont typeface="Arial" pitchFamily="34" charset="0"/>
              <a:buChar char="•"/>
            </a:pPr>
            <a:r>
              <a:rPr lang="el-GR" dirty="0" smtClean="0"/>
              <a:t>Διγλωσσία και δίγλωσση εκπαίδευση.</a:t>
            </a:r>
            <a:r>
              <a:rPr lang="el-GR" dirty="0" smtClean="0"/>
              <a:t> </a:t>
            </a:r>
            <a:endParaRPr lang="el-GR" dirty="0"/>
          </a:p>
        </p:txBody>
      </p:sp>
      <p:sp>
        <p:nvSpPr>
          <p:cNvPr id="3" name="2 - Τίτλος"/>
          <p:cNvSpPr>
            <a:spLocks noGrp="1"/>
          </p:cNvSpPr>
          <p:nvPr>
            <p:ph type="title"/>
          </p:nvPr>
        </p:nvSpPr>
        <p:spPr/>
        <p:txBody>
          <a:bodyPr>
            <a:normAutofit fontScale="90000"/>
          </a:bodyPr>
          <a:lstStyle/>
          <a:p>
            <a:pPr algn="ctr"/>
            <a:r>
              <a:rPr lang="el-GR" dirty="0" smtClean="0"/>
              <a:t>ΠΡΟΒΛΗΜΑΤΑ ΤΩΝ ΕΚΠΑΙΔΕΥΤΙΚΩΝ ΣΤΟ ΕΡΓΟ ΤΟΥΣ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pPr algn="just"/>
            <a:r>
              <a:rPr lang="el-GR" dirty="0" smtClean="0"/>
              <a:t>Επικοινωνία σχολείου οικογένειας και ιδιαίτερα επικοινωνία με τους γονείς των αλλοδαπών και των παλιννοστούντων μαθητών.</a:t>
            </a:r>
          </a:p>
          <a:p>
            <a:pPr algn="just"/>
            <a:r>
              <a:rPr lang="el-GR" dirty="0" smtClean="0"/>
              <a:t> Η επιμόρφωση των εκπαιδευτικών που διδάσκουν σε σχολεία με ποικιλία μαθητών-εθνοτική, γλωσσική, πολιτισμική.</a:t>
            </a:r>
          </a:p>
          <a:p>
            <a:r>
              <a:rPr lang="el-GR" dirty="0" smtClean="0"/>
              <a:t> Η επικοινωνία στο σχολείο και ιδιαίτερα σε τάξεις «μεικτής προέλευσης και δυναμικότητας».</a:t>
            </a:r>
          </a:p>
          <a:p>
            <a:r>
              <a:rPr lang="el-GR" dirty="0" smtClean="0"/>
              <a:t>Ρατσισμός και ξενοφοβία στο σύγχρονο ελληνικό σχολείο (Νηπιαγωγείο, Δημοτικό, Γυμνάσιο, Λύκειο). </a:t>
            </a:r>
          </a:p>
          <a:p>
            <a:r>
              <a:rPr lang="el-GR" dirty="0" smtClean="0"/>
              <a:t>Διδακτικές προσεγγίσεις κειμένων σε τάξεις με ανομοιογένεια μαθητών.             </a:t>
            </a:r>
            <a:endParaRPr lang="el-GR" dirty="0"/>
          </a:p>
        </p:txBody>
      </p:sp>
      <p:sp>
        <p:nvSpPr>
          <p:cNvPr id="3" name="2 - Τίτλος"/>
          <p:cNvSpPr>
            <a:spLocks noGrp="1"/>
          </p:cNvSpPr>
          <p:nvPr>
            <p:ph type="title"/>
          </p:nvPr>
        </p:nvSpPr>
        <p:spPr/>
        <p:txBody>
          <a:bodyPr>
            <a:normAutofit fontScale="90000"/>
          </a:bodyPr>
          <a:lstStyle/>
          <a:p>
            <a:pPr algn="ctr"/>
            <a:r>
              <a:rPr lang="el-GR" dirty="0" smtClean="0"/>
              <a:t>ΠΡΟΒΛΗΜΑΤΑ ΤΩΝ ΕΚΠΑΙΔΕΥΤΙΚΩΝ ΣΤΟ ΕΡΓΟ ΤΟΥΣ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r>
              <a:rPr lang="el-GR" dirty="0" smtClean="0"/>
              <a:t>Συνοψίζοντας θα λέγαμε ότι η διαπολιτισμική προσέγγιση της εκπαίδευσης είναι ζητούμενο της εποχής μας. Οι μετανάστες που ζουν στη χώρα μας ανεξάρτητα από το «πώς» και το «γιατί» βρέθηκαν εδώ δικαιούνται να διατηρήσουν τη γλώσσα και τον πολιτισμό τους παράλληλα με την εκμάθηση της ελληνικής γλώσσας και την αποδοχή του πολιτισμού της χώρας υποδοχής.</a:t>
            </a:r>
          </a:p>
          <a:p>
            <a:endParaRPr lang="el-GR" dirty="0"/>
          </a:p>
        </p:txBody>
      </p:sp>
      <p:sp>
        <p:nvSpPr>
          <p:cNvPr id="3" name="2 - Τίτλος"/>
          <p:cNvSpPr>
            <a:spLocks noGrp="1"/>
          </p:cNvSpPr>
          <p:nvPr>
            <p:ph type="title"/>
          </p:nvPr>
        </p:nvSpPr>
        <p:spPr/>
        <p:txBody>
          <a:bodyPr>
            <a:normAutofit/>
          </a:bodyPr>
          <a:lstStyle/>
          <a:p>
            <a:pPr algn="ctr"/>
            <a:r>
              <a:rPr lang="el-GR" dirty="0" smtClean="0"/>
              <a:t>ΣΥΝΟΨΗ</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Αποτέλεσμα εικόνας για αλλοδαποι μαθητες στα ελληνικα σχολεια"/>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fontScale="90000"/>
          </a:bodyPr>
          <a:lstStyle/>
          <a:p>
            <a:r>
              <a:rPr lang="el-GR" dirty="0" smtClean="0"/>
              <a:t>ΕΥΧΑΡΙΣΤΩ ΓΙΑ ΤΗΝ ΠΡΟΣΟΧΗ ΣΑΣ</a:t>
            </a:r>
            <a:endParaRPr lang="el-GR" dirty="0"/>
          </a:p>
        </p:txBody>
      </p:sp>
      <p:pic>
        <p:nvPicPr>
          <p:cNvPr id="4" name="3 - Θέση περιεχομένου" descr="Αποτέλεσμα εικόνας για αλλοδαποι μαθητες στα ελληνικα σχολεια"/>
          <p:cNvPicPr>
            <a:picLocks noGrp="1"/>
          </p:cNvPicPr>
          <p:nvPr>
            <p:ph idx="1"/>
          </p:nvPr>
        </p:nvPicPr>
        <p:blipFill>
          <a:blip r:embed="rId2" cstate="print"/>
          <a:srcRect/>
          <a:stretch>
            <a:fillRect/>
          </a:stretch>
        </p:blipFill>
        <p:spPr bwMode="auto">
          <a:xfrm>
            <a:off x="714348" y="1500174"/>
            <a:ext cx="3028950" cy="1514475"/>
          </a:xfrm>
          <a:prstGeom prst="rect">
            <a:avLst/>
          </a:prstGeom>
          <a:noFill/>
          <a:ln w="9525">
            <a:noFill/>
            <a:miter lim="800000"/>
            <a:headEnd/>
            <a:tailEnd/>
          </a:ln>
        </p:spPr>
      </p:pic>
      <p:pic>
        <p:nvPicPr>
          <p:cNvPr id="5" name="4 - Εικόνα" descr="Αποτέλεσμα εικόνας για αλλοδαποι μαθητες στα ελληνικα σχολεια"/>
          <p:cNvPicPr/>
          <p:nvPr/>
        </p:nvPicPr>
        <p:blipFill>
          <a:blip r:embed="rId3" cstate="print"/>
          <a:srcRect/>
          <a:stretch>
            <a:fillRect/>
          </a:stretch>
        </p:blipFill>
        <p:spPr bwMode="auto">
          <a:xfrm>
            <a:off x="4000496" y="3286124"/>
            <a:ext cx="4137353" cy="326275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r>
              <a:rPr lang="el-GR" dirty="0" smtClean="0"/>
              <a:t>Η Ελλάδα από χώρα «εξαγωγής» ανθρώπινου δυναμικού μέχρι τα τέλη της δεκαετίας του 1970, από τα μέσα της δεκαετίας του1980 και κυρίως τη δεκαετία του 1990, άρχισε να γίνεται «χώρα υποδοχής» μεταναστών. Υπολογίζεται ότι τα άτομα από τις ξένες χώρες που ζουν σήμερα στην Ελλάδα είναι πάνω από 1.000.000. </a:t>
            </a:r>
            <a:endParaRPr lang="el-GR" dirty="0"/>
          </a:p>
        </p:txBody>
      </p:sp>
      <p:sp>
        <p:nvSpPr>
          <p:cNvPr id="3" name="2 - Τίτλος"/>
          <p:cNvSpPr>
            <a:spLocks noGrp="1"/>
          </p:cNvSpPr>
          <p:nvPr>
            <p:ph type="title"/>
          </p:nvPr>
        </p:nvSpPr>
        <p:spPr>
          <a:xfrm>
            <a:off x="428596" y="357166"/>
            <a:ext cx="8229600" cy="1143000"/>
          </a:xfrm>
        </p:spPr>
        <p:txBody>
          <a:bodyPr/>
          <a:lstStyle/>
          <a:p>
            <a:r>
              <a:rPr lang="el-GR" dirty="0" smtClean="0"/>
              <a:t>ΟΙ ΔΙΑΣΤΑΣΕΙΣ ΤΟΥ ΘΕΜΑΤΟΣ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r>
              <a:rPr lang="el-GR" dirty="0" smtClean="0"/>
              <a:t>Στο χώρο της Εκπαίδευσης και ειδικότερα της Γενικής υπολογίζεται ότι το 10% περίπου του μαθητικού δυναμικού είναι παιδιά αλλοδαπών και παλιννοστούντων, καθώς και παιδιά από άλλες κοινωνικές ομάδες με γλωσσικές, θρησκευτικές και πολιτιστικές ιδιαιτερότητες.    </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lgn="just">
              <a:buNone/>
            </a:pPr>
            <a:r>
              <a:rPr lang="el-GR" dirty="0" smtClean="0"/>
              <a:t>Μερικά από τα θέματα τα οποία καλείται να αντιμετωπίσει το ελληνικό σχολείο εξαιτίας της νέας πολυεθνικής και πολυπολιτισμικής φυσιογνωμίας που έχει διαμορφωθεί είναι τα παρακάτω: </a:t>
            </a:r>
          </a:p>
          <a:p>
            <a:pPr algn="just"/>
            <a:r>
              <a:rPr lang="el-GR" dirty="0" smtClean="0"/>
              <a:t>Η συνεκπαίδευση των παιδιών τα οποία προέρχονται από άλλες χώρες, καθώς και από ομάδες με γλωσσικές, θρησκευτικές και πολιτισμικές ιδιαιτερότητες στα δημόσια σχολεία της χώρας, με τους γηγενείς μαθητές.   </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pPr algn="just"/>
            <a:r>
              <a:rPr lang="el-GR" dirty="0" smtClean="0"/>
              <a:t>Ο εμπλουτισμός των Αναλυτικών Προγραμμάτων και των σχολικών εγχειριδίων που ισχύουν σήμερα στα σχολεία, με ύλη η οποία να ανταποκρίνεται στα νέα δεδομένα και να καλύπτει τις ανάγκες των μαθητών.</a:t>
            </a:r>
          </a:p>
          <a:p>
            <a:pPr algn="just"/>
            <a:r>
              <a:rPr lang="el-GR" dirty="0" smtClean="0"/>
              <a:t>Η αντιμετώπιση διακρίσεων και ρατσιστικών τάσεων στα σχολεία, άλλοτε φανερών και άλλοτε κρυφών, που επιτείνουν τα προβλήματα και δηλητηριάζουν στις σχέσεις των μελών της εκπαιδευτικής κοινότητας. </a:t>
            </a:r>
          </a:p>
          <a:p>
            <a:pPr algn="just"/>
            <a:r>
              <a:rPr lang="el-GR" dirty="0" smtClean="0"/>
              <a:t>Η παροχή ίσων ευκαιριών στους μαθητές που φοιτούν στα δημόσια σχολεία της χώρας, για μάθηση, πνευματική καλλιέργεια και σταδιοδρομία στη ζωή.     </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effectLst>
            <a:innerShdw blurRad="63500" dist="50800" dir="10800000">
              <a:prstClr val="black">
                <a:alpha val="50000"/>
              </a:prstClr>
            </a:innerShdw>
          </a:effectLst>
        </p:spPr>
        <p:txBody>
          <a:bodyPr>
            <a:normAutofit/>
          </a:bodyPr>
          <a:lstStyle/>
          <a:p>
            <a:pPr algn="just"/>
            <a:r>
              <a:rPr lang="el-GR" dirty="0" smtClean="0"/>
              <a:t>Η ετοιμότητα του εκπαιδευτικού μας συστήματος γενικότερα και των εκπαιδευτικών ειδικότερα</a:t>
            </a:r>
            <a:r>
              <a:rPr lang="en-US" dirty="0" smtClean="0"/>
              <a:t> </a:t>
            </a:r>
            <a:r>
              <a:rPr lang="el-GR" dirty="0" smtClean="0"/>
              <a:t>για την επισήμανση των ποικίλων προβλημάτων που επηρεάζουν το εκπαιδευτικό και διδακτικό έργο και να εργαστούν για την καλύτερη δυνατή αντιμετώπισή τους.</a:t>
            </a:r>
          </a:p>
          <a:p>
            <a:pPr algn="just">
              <a:buNone/>
            </a:pPr>
            <a:r>
              <a:rPr lang="el-GR" dirty="0" smtClean="0"/>
              <a:t>Προβλήματα όπως τα παραπάνω η Ελλάδα πρώτη φορά καλείται</a:t>
            </a:r>
            <a:r>
              <a:rPr lang="en-US" dirty="0" smtClean="0"/>
              <a:t> </a:t>
            </a:r>
            <a:r>
              <a:rPr lang="el-GR" dirty="0" smtClean="0"/>
              <a:t>να αντιμετωπίσει στο εσωτερικό της.</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lgn="just"/>
            <a:r>
              <a:rPr lang="el-GR" dirty="0" smtClean="0"/>
              <a:t>Στο παρελθόν, για την αντιμετώπιση των προβλημάτων που έθεταν οι μετανάστες στις χώρες υποδοχής ίσχυσαν διαφορετικές πολιτικές και μοντέλα. Στο χώρο της εκπαίδευσης η αφομοιωτική πολιτική επιχειρούσε οι μαθητές ανεξάρτητα από τη χώρα προέλευσης τους, να μάθουν τα ίδια πράγματα, μέσω της γλώσσας της χώρας υποδοχής, ώστε να έχουν τις ίδιες πιθανότητες στη σχολική και μετασχολική διδασκαλία.      </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pPr algn="just"/>
            <a:r>
              <a:rPr lang="el-GR" dirty="0" smtClean="0"/>
              <a:t>Την αφομοιωτική πολιτική διαδέχτηκε η πολιτική της «ένταξης» (</a:t>
            </a:r>
            <a:r>
              <a:rPr lang="en-US" dirty="0" smtClean="0"/>
              <a:t>integration) </a:t>
            </a:r>
            <a:r>
              <a:rPr lang="el-GR" dirty="0" smtClean="0"/>
              <a:t>των μεταναστών στις νέες κοινωνίες στις οποίες βρέθηκαν. Σύμφωνα με την πολιτική αυτή αναγνωριζόταν στους μετανάστες το δικαίωμα να διατηρούν τη γλώσσα, τη θρησκεία και την κουλτούρα της χώρας προέλευσης τους, και τους «υποχρέωνε», ως ένα βαθμό να συνεργαστούν όλες οι εθνικές μειονότητες για τη διαμόρφωση μια κοινής πολιτισμικής και εθνικής ταυτότητας στη χώρα υποδοχής.    </a:t>
            </a:r>
            <a:endParaRPr lang="el-GR" dirty="0"/>
          </a:p>
        </p:txBody>
      </p:sp>
      <p:sp>
        <p:nvSpPr>
          <p:cNvPr id="3" name="2 - Τίτλος"/>
          <p:cNvSpPr>
            <a:spLocks noGrp="1"/>
          </p:cNvSpPr>
          <p:nvPr>
            <p:ph type="title"/>
          </p:nvPr>
        </p:nvSpPr>
        <p:spPr/>
        <p:txBody>
          <a:bodyPr/>
          <a:lstStyle/>
          <a:p>
            <a:r>
              <a:rPr lang="el-GR" dirty="0" smtClean="0"/>
              <a:t>ΟΙ ΔΙΑΣΤΑΣΕΙΣ ΤΟΥ ΘΕΜΑΤΟΣ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593</TotalTime>
  <Words>1708</Words>
  <Application>Microsoft Office PowerPoint</Application>
  <PresentationFormat>Προβολή στην οθόνη (4:3)</PresentationFormat>
  <Paragraphs>86</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Συγκέντρωση</vt:lpstr>
      <vt:lpstr>O ΡΟΛΟΣ ΤΟΥ ΔΑΣΚΑΛΟΥ Σ’ ΕΝΑ ΣΧΟΛΕΙΟ ΠΟΥ ΣΥΝΕΧΩΣ ΑΛΛΑΖΕΙ     </vt:lpstr>
      <vt:lpstr>Διαφάνεια 2</vt:lpstr>
      <vt:lpstr>ΟΙ ΔΙΑΣΤΑΣΕΙΣ ΤΟΥ ΘΕΜΑΤΟΣ</vt:lpstr>
      <vt:lpstr>ΟΙ ΔΙΑΣΤΑΣΕΙΣ ΤΟΥ ΘΕΜΑΤΟΣ</vt:lpstr>
      <vt:lpstr>ΟΙ ΔΙΑΣΤΑΣΕΙΣ ΤΟΥ ΘΕΜΑΤΟΣ</vt:lpstr>
      <vt:lpstr>ΟΙ ΔΙΑΣΤΑΣΕΙΣ ΤΟΥ ΘΕΜΑΤΟΣ</vt:lpstr>
      <vt:lpstr>ΟΙ ΔΙΑΣΤΑΣΕΙΣ ΤΟΥ ΘΕΜΑΤΟΣ</vt:lpstr>
      <vt:lpstr>ΟΙ ΔΙΑΣΤΑΣΕΙΣ ΤΟΥ ΘΕΜΑΤΟΣ</vt:lpstr>
      <vt:lpstr>ΟΙ ΔΙΑΣΤΑΣΕΙΣ ΤΟΥ ΘΕΜΑΤΟΣ</vt:lpstr>
      <vt:lpstr>ΟΙ ΔΙΑΣΤΑΣΕΙΣ ΤΟΥ ΘΕΜΑΤΟΣ</vt:lpstr>
      <vt:lpstr>ΟΙ ΔΙΑΣΤΑΣΕΙΣ ΤΟΥ ΘΕΜΑΤΟΣ</vt:lpstr>
      <vt:lpstr>ΟΙ ΔΙΑΣΤΑΣΕΙΣ ΤΟΥ ΘΕΜΑΤΟΣ</vt:lpstr>
      <vt:lpstr>ΤΟ ΣΧΟΛΕΙΟ ΩΣ ΘΕΣΜΟΣ </vt:lpstr>
      <vt:lpstr>ΤΟ ΣΧΟΛΕΙΟ ΩΣ ΘΕΣΜΟΣ </vt:lpstr>
      <vt:lpstr>Ο ΡΟΛΟΣ ΤΟΥ ΔΑΣΚΑΛΟΥ ΣΤΟ ΣΥΓΧΡΟΝΟ ΣΧΟΛΕΙΟ</vt:lpstr>
      <vt:lpstr>Ο ΡΟΛΟΣ ΤΟΥ ΔΑΣΚΑΛΟΥ ΣΤΟ ΣΥΓΧΡΟΝΟ ΣΧΟΛΕΙΟ</vt:lpstr>
      <vt:lpstr>Ο ΡΟΛΟΣ ΤΟΥ ΔΑΣΚΑΛΟΥ ΣΤΟ ΣΥΓΧΡΟΝΟ ΣΧΟΛΕΙΟ</vt:lpstr>
      <vt:lpstr>Ο ΡΟΛΟΣ ΤΟΥ ΔΑΣΚΑΛΟΥ ΣΤΟ ΣΥΓΧΡΟΝΟ ΣΧΟΛΕΙΟ</vt:lpstr>
      <vt:lpstr>Ο ΡΟΛΟΣ ΤΟΥ ΔΑΣΚΑΛΟΥ ΣΤΟ ΣΥΓΧΡΟΝΟ ΣΧΟΛΕΙΟ</vt:lpstr>
      <vt:lpstr>Ο ΡΟΛΟΣ ΤΟΥ ΔΑΣΚΑΛΟΥ ΣΤΟ ΣΥΓΧΡΟΝΟ ΣΧΟΛΕΙΟ</vt:lpstr>
      <vt:lpstr>Ο ΡΟΛΟΣ ΤΟΥ ΔΑΣΚΑΛΟΥ ΣΤΟ ΣΥΓΧΡΟΝΟ ΣΧΟΛΕΙΟ</vt:lpstr>
      <vt:lpstr>ΠΡΟΒΛΗΜΑΤΑ ΤΩΝ ΕΚΠΑΙΔΕΥΤΙΚΩΝ ΣΤΟ ΕΡΓΟ ΤΟΥΣ</vt:lpstr>
      <vt:lpstr>ΠΡΟΒΛΗΜΑΤΑ ΤΩΝ ΕΚΠΑΙΔΕΥΤΙΚΩΝ ΣΤΟ ΕΡΓΟ ΤΟΥΣ</vt:lpstr>
      <vt:lpstr>ΣΥΝΟΨΗ</vt:lpstr>
      <vt:lpstr>Διαφάνεια 25</vt:lpstr>
      <vt:lpstr>ΕΥΧΑΡΙΣΤΩ ΓΙΑ ΤΗΝ ΠΡΟΣΟΧΗ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ΡΟΛΟΣ ΤΟΥ ΔΑΣΚΑΛΟΥ Σ’ ΕΝΑ ΣΧΟΛΕΙΟ ΠΟΥ ΣΥΝΕΧΩΣ ΑΛΛΑΖΕΙ</dc:title>
  <dc:creator>User</dc:creator>
  <cp:lastModifiedBy>User</cp:lastModifiedBy>
  <cp:revision>30</cp:revision>
  <dcterms:created xsi:type="dcterms:W3CDTF">2017-06-08T05:35:16Z</dcterms:created>
  <dcterms:modified xsi:type="dcterms:W3CDTF">2017-06-11T13:31:13Z</dcterms:modified>
</cp:coreProperties>
</file>